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sldIdLst>
    <p:sldId id="256" r:id="rId2"/>
    <p:sldId id="258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042C"/>
    <a:srgbClr val="100E22"/>
    <a:srgbClr val="1A3C14"/>
    <a:srgbClr val="2D4339"/>
    <a:srgbClr val="274931"/>
    <a:srgbClr val="0E2011"/>
    <a:srgbClr val="1F4818"/>
    <a:srgbClr val="234D2A"/>
    <a:srgbClr val="2F4131"/>
    <a:srgbClr val="303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76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728E-5B30-4756-AA8F-7FF17BDACD9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9F35-2ED2-4FF1-AD61-532A40CABD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3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728E-5B30-4756-AA8F-7FF17BDACD9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9F35-2ED2-4FF1-AD61-532A40CABD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9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728E-5B30-4756-AA8F-7FF17BDACD9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9F35-2ED2-4FF1-AD61-532A40CABD1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3936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728E-5B30-4756-AA8F-7FF17BDACD9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9F35-2ED2-4FF1-AD61-532A40CABD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334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728E-5B30-4756-AA8F-7FF17BDACD9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9F35-2ED2-4FF1-AD61-532A40CABD1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8472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728E-5B30-4756-AA8F-7FF17BDACD9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9F35-2ED2-4FF1-AD61-532A40CABD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756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728E-5B30-4756-AA8F-7FF17BDACD9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9F35-2ED2-4FF1-AD61-532A40CABD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647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728E-5B30-4756-AA8F-7FF17BDACD9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9F35-2ED2-4FF1-AD61-532A40CABD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90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728E-5B30-4756-AA8F-7FF17BDACD9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9F35-2ED2-4FF1-AD61-532A40CABD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778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728E-5B30-4756-AA8F-7FF17BDACD9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9F35-2ED2-4FF1-AD61-532A40CABD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093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728E-5B30-4756-AA8F-7FF17BDACD9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9F35-2ED2-4FF1-AD61-532A40CABD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279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728E-5B30-4756-AA8F-7FF17BDACD9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9F35-2ED2-4FF1-AD61-532A40CABD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867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728E-5B30-4756-AA8F-7FF17BDACD9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9F35-2ED2-4FF1-AD61-532A40CABD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471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728E-5B30-4756-AA8F-7FF17BDACD9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9F35-2ED2-4FF1-AD61-532A40CABD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208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728E-5B30-4756-AA8F-7FF17BDACD9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9F35-2ED2-4FF1-AD61-532A40CABD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61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728E-5B30-4756-AA8F-7FF17BDACD9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9F35-2ED2-4FF1-AD61-532A40CABD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313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728E-5B30-4756-AA8F-7FF17BDACD9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67C9F35-2ED2-4FF1-AD61-532A40CABD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97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mir-annie@yandex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C0DD1B-DE09-4726-8102-1358D0122D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i="1" dirty="0">
                <a:solidFill>
                  <a:srgbClr val="100E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Анна Николаевна</a:t>
            </a:r>
            <a:br>
              <a:rPr lang="ru-RU" i="1" dirty="0">
                <a:solidFill>
                  <a:srgbClr val="100E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>
                <a:solidFill>
                  <a:srgbClr val="100E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Панамарёва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D76F054-5B44-4B81-8D56-1B7ABC5284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0E042C"/>
                </a:solidFill>
              </a:rPr>
              <a:t>К. филол. н., доцент ФИЯ ТГУ</a:t>
            </a:r>
          </a:p>
        </p:txBody>
      </p:sp>
    </p:spTree>
    <p:extLst>
      <p:ext uri="{BB962C8B-B14F-4D97-AF65-F5344CB8AC3E}">
        <p14:creationId xmlns:p14="http://schemas.microsoft.com/office/powerpoint/2010/main" val="2989176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1F2B4773-3207-44CC-B7AC-892B704982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2B8267CA-A7A5-4E11-9D92-4EAC3DD3E8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E83D61B5-C6B4-4A4B-85AD-FEE7A54912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xmlns="" id="{A0B67FE4-688F-4497-8BFD-157613A697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xmlns="" id="{3BF5BE1A-9BAC-4581-A82B-FD8FE31595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xmlns="" id="{971E5644-6772-414A-8199-E30BFB02A5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xmlns="" id="{E8246D50-BB0C-408E-93FD-7B8D63A7F7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xmlns="" id="{AFBC5D22-68C1-44FB-8181-CB84ECAA83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xmlns="" id="{FB6D0FCE-FBDB-4655-A1A7-640B1E86B5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xmlns="" id="{BC8157DF-FD90-4AD6-B803-3AC0ACD8E6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xmlns="" id="{3548B067-9D63-4D21-92EF-CBC9E6338C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7426B7-5DA8-493B-8F43-E9B177EBE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746" y="609600"/>
            <a:ext cx="3729076" cy="13208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Образование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1DB74A8-EC56-47F4-B5CF-5DADAA9653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167" y="2160589"/>
            <a:ext cx="3720916" cy="356073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700" dirty="0" err="1">
                <a:solidFill>
                  <a:srgbClr val="0E042C"/>
                </a:solidFill>
              </a:rPr>
              <a:t>Закончила</a:t>
            </a:r>
            <a:r>
              <a:rPr lang="en-US" sz="1700" dirty="0">
                <a:solidFill>
                  <a:srgbClr val="0E042C"/>
                </a:solidFill>
              </a:rPr>
              <a:t> </a:t>
            </a:r>
            <a:r>
              <a:rPr lang="en-US" sz="1700" dirty="0" err="1">
                <a:solidFill>
                  <a:srgbClr val="0E042C"/>
                </a:solidFill>
              </a:rPr>
              <a:t>филологический</a:t>
            </a:r>
            <a:r>
              <a:rPr lang="en-US" sz="1700" dirty="0">
                <a:solidFill>
                  <a:srgbClr val="0E042C"/>
                </a:solidFill>
              </a:rPr>
              <a:t> </a:t>
            </a:r>
            <a:r>
              <a:rPr lang="en-US" sz="1700" dirty="0" err="1">
                <a:solidFill>
                  <a:srgbClr val="0E042C"/>
                </a:solidFill>
              </a:rPr>
              <a:t>факультет</a:t>
            </a:r>
            <a:r>
              <a:rPr lang="en-US" sz="1700" dirty="0">
                <a:solidFill>
                  <a:srgbClr val="0E042C"/>
                </a:solidFill>
              </a:rPr>
              <a:t> </a:t>
            </a:r>
            <a:r>
              <a:rPr lang="en-US" sz="1700" dirty="0" err="1">
                <a:solidFill>
                  <a:srgbClr val="0E042C"/>
                </a:solidFill>
              </a:rPr>
              <a:t>Томского</a:t>
            </a:r>
            <a:r>
              <a:rPr lang="en-US" sz="1700" dirty="0">
                <a:solidFill>
                  <a:srgbClr val="0E042C"/>
                </a:solidFill>
              </a:rPr>
              <a:t> </a:t>
            </a:r>
            <a:r>
              <a:rPr lang="en-US" sz="1700" dirty="0" err="1">
                <a:solidFill>
                  <a:srgbClr val="0E042C"/>
                </a:solidFill>
              </a:rPr>
              <a:t>государственного</a:t>
            </a:r>
            <a:r>
              <a:rPr lang="en-US" sz="1700" dirty="0">
                <a:solidFill>
                  <a:srgbClr val="0E042C"/>
                </a:solidFill>
              </a:rPr>
              <a:t> </a:t>
            </a:r>
            <a:r>
              <a:rPr lang="en-US" sz="1700" dirty="0" err="1">
                <a:solidFill>
                  <a:srgbClr val="0E042C"/>
                </a:solidFill>
              </a:rPr>
              <a:t>университета</a:t>
            </a:r>
            <a:r>
              <a:rPr lang="en-US" sz="1700" dirty="0">
                <a:solidFill>
                  <a:srgbClr val="0E042C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1700" dirty="0" err="1">
                <a:solidFill>
                  <a:srgbClr val="0E042C"/>
                </a:solidFill>
              </a:rPr>
              <a:t>Закончила</a:t>
            </a:r>
            <a:r>
              <a:rPr lang="en-US" sz="1700" dirty="0">
                <a:solidFill>
                  <a:srgbClr val="0E042C"/>
                </a:solidFill>
              </a:rPr>
              <a:t> </a:t>
            </a:r>
            <a:r>
              <a:rPr lang="en-US" sz="1700" dirty="0" err="1">
                <a:solidFill>
                  <a:srgbClr val="0E042C"/>
                </a:solidFill>
              </a:rPr>
              <a:t>отделение</a:t>
            </a:r>
            <a:r>
              <a:rPr lang="en-US" sz="1700" dirty="0">
                <a:solidFill>
                  <a:srgbClr val="0E042C"/>
                </a:solidFill>
              </a:rPr>
              <a:t> </a:t>
            </a:r>
            <a:r>
              <a:rPr lang="en-US" sz="1700" dirty="0" err="1">
                <a:solidFill>
                  <a:srgbClr val="0E042C"/>
                </a:solidFill>
              </a:rPr>
              <a:t>дополнительного</a:t>
            </a:r>
            <a:r>
              <a:rPr lang="en-US" sz="1700" dirty="0">
                <a:solidFill>
                  <a:srgbClr val="0E042C"/>
                </a:solidFill>
              </a:rPr>
              <a:t> </a:t>
            </a:r>
            <a:r>
              <a:rPr lang="en-US" sz="1700" dirty="0" err="1">
                <a:solidFill>
                  <a:srgbClr val="0E042C"/>
                </a:solidFill>
              </a:rPr>
              <a:t>образования</a:t>
            </a:r>
            <a:r>
              <a:rPr lang="en-US" sz="1700" dirty="0">
                <a:solidFill>
                  <a:srgbClr val="0E042C"/>
                </a:solidFill>
              </a:rPr>
              <a:t> </a:t>
            </a:r>
            <a:r>
              <a:rPr lang="en-US" sz="1700" dirty="0" err="1">
                <a:solidFill>
                  <a:srgbClr val="0E042C"/>
                </a:solidFill>
              </a:rPr>
              <a:t>по</a:t>
            </a:r>
            <a:r>
              <a:rPr lang="en-US" sz="1700" dirty="0">
                <a:solidFill>
                  <a:srgbClr val="0E042C"/>
                </a:solidFill>
              </a:rPr>
              <a:t> </a:t>
            </a:r>
            <a:r>
              <a:rPr lang="en-US" sz="1700" dirty="0" err="1">
                <a:solidFill>
                  <a:srgbClr val="0E042C"/>
                </a:solidFill>
              </a:rPr>
              <a:t>специальности</a:t>
            </a:r>
            <a:r>
              <a:rPr lang="en-US" sz="1700" dirty="0">
                <a:solidFill>
                  <a:srgbClr val="0E042C"/>
                </a:solidFill>
              </a:rPr>
              <a:t> «</a:t>
            </a:r>
            <a:r>
              <a:rPr lang="en-US" sz="1700" dirty="0" err="1">
                <a:solidFill>
                  <a:srgbClr val="0E042C"/>
                </a:solidFill>
              </a:rPr>
              <a:t>Переводчик</a:t>
            </a:r>
            <a:r>
              <a:rPr lang="en-US" sz="1700" dirty="0">
                <a:solidFill>
                  <a:srgbClr val="0E042C"/>
                </a:solidFill>
              </a:rPr>
              <a:t> в </a:t>
            </a:r>
            <a:r>
              <a:rPr lang="en-US" sz="1700" dirty="0" err="1">
                <a:solidFill>
                  <a:srgbClr val="0E042C"/>
                </a:solidFill>
              </a:rPr>
              <a:t>сфере</a:t>
            </a:r>
            <a:r>
              <a:rPr lang="en-US" sz="1700" dirty="0">
                <a:solidFill>
                  <a:srgbClr val="0E042C"/>
                </a:solidFill>
              </a:rPr>
              <a:t> </a:t>
            </a:r>
            <a:r>
              <a:rPr lang="en-US" sz="1700" dirty="0" err="1">
                <a:solidFill>
                  <a:srgbClr val="0E042C"/>
                </a:solidFill>
              </a:rPr>
              <a:t>профессиональной</a:t>
            </a:r>
            <a:r>
              <a:rPr lang="en-US" sz="1700" dirty="0">
                <a:solidFill>
                  <a:srgbClr val="0E042C"/>
                </a:solidFill>
              </a:rPr>
              <a:t> </a:t>
            </a:r>
            <a:r>
              <a:rPr lang="en-US" sz="1700" dirty="0" err="1">
                <a:solidFill>
                  <a:srgbClr val="0E042C"/>
                </a:solidFill>
              </a:rPr>
              <a:t>коммуникации</a:t>
            </a:r>
            <a:r>
              <a:rPr lang="en-US" sz="1700" dirty="0">
                <a:solidFill>
                  <a:srgbClr val="0E042C"/>
                </a:solidFill>
              </a:rPr>
              <a:t>»  (</a:t>
            </a:r>
            <a:r>
              <a:rPr lang="en-US" sz="1700" dirty="0" err="1">
                <a:solidFill>
                  <a:srgbClr val="0E042C"/>
                </a:solidFill>
              </a:rPr>
              <a:t>английский</a:t>
            </a:r>
            <a:r>
              <a:rPr lang="en-US" sz="1700" dirty="0">
                <a:solidFill>
                  <a:srgbClr val="0E042C"/>
                </a:solidFill>
              </a:rPr>
              <a:t> </a:t>
            </a:r>
            <a:r>
              <a:rPr lang="en-US" sz="1700" dirty="0" err="1">
                <a:solidFill>
                  <a:srgbClr val="0E042C"/>
                </a:solidFill>
              </a:rPr>
              <a:t>язык</a:t>
            </a:r>
            <a:r>
              <a:rPr lang="en-US" sz="1700" dirty="0">
                <a:solidFill>
                  <a:srgbClr val="0E042C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1700" dirty="0" err="1">
                <a:solidFill>
                  <a:srgbClr val="0E042C"/>
                </a:solidFill>
              </a:rPr>
              <a:t>Защитила</a:t>
            </a:r>
            <a:r>
              <a:rPr lang="en-US" sz="1700" dirty="0">
                <a:solidFill>
                  <a:srgbClr val="0E042C"/>
                </a:solidFill>
              </a:rPr>
              <a:t> </a:t>
            </a:r>
            <a:r>
              <a:rPr lang="en-US" sz="1700" dirty="0" err="1">
                <a:solidFill>
                  <a:srgbClr val="0E042C"/>
                </a:solidFill>
              </a:rPr>
              <a:t>кандидатскую</a:t>
            </a:r>
            <a:r>
              <a:rPr lang="en-US" sz="1700" dirty="0">
                <a:solidFill>
                  <a:srgbClr val="0E042C"/>
                </a:solidFill>
              </a:rPr>
              <a:t> </a:t>
            </a:r>
            <a:r>
              <a:rPr lang="en-US" sz="1700" dirty="0" err="1">
                <a:solidFill>
                  <a:srgbClr val="0E042C"/>
                </a:solidFill>
              </a:rPr>
              <a:t>диссертацию</a:t>
            </a:r>
            <a:r>
              <a:rPr lang="en-US" sz="1700" dirty="0">
                <a:solidFill>
                  <a:srgbClr val="0E042C"/>
                </a:solidFill>
              </a:rPr>
              <a:t> </a:t>
            </a:r>
            <a:r>
              <a:rPr lang="en-US" sz="1700" dirty="0" err="1">
                <a:solidFill>
                  <a:srgbClr val="0E042C"/>
                </a:solidFill>
              </a:rPr>
              <a:t>по</a:t>
            </a:r>
            <a:r>
              <a:rPr lang="en-US" sz="1700" dirty="0">
                <a:solidFill>
                  <a:srgbClr val="0E042C"/>
                </a:solidFill>
              </a:rPr>
              <a:t> </a:t>
            </a:r>
            <a:r>
              <a:rPr lang="en-US" sz="1700" dirty="0" err="1">
                <a:solidFill>
                  <a:srgbClr val="0E042C"/>
                </a:solidFill>
              </a:rPr>
              <a:t>специальности</a:t>
            </a:r>
            <a:r>
              <a:rPr lang="en-US" sz="1700" dirty="0">
                <a:solidFill>
                  <a:srgbClr val="0E042C"/>
                </a:solidFill>
              </a:rPr>
              <a:t> 10.01.01 – </a:t>
            </a:r>
            <a:r>
              <a:rPr lang="en-US" sz="1700" dirty="0" err="1">
                <a:solidFill>
                  <a:srgbClr val="0E042C"/>
                </a:solidFill>
              </a:rPr>
              <a:t>русская</a:t>
            </a:r>
            <a:r>
              <a:rPr lang="en-US" sz="1700" dirty="0">
                <a:solidFill>
                  <a:srgbClr val="0E042C"/>
                </a:solidFill>
              </a:rPr>
              <a:t> </a:t>
            </a:r>
            <a:r>
              <a:rPr lang="en-US" sz="1700" dirty="0" err="1">
                <a:solidFill>
                  <a:srgbClr val="0E042C"/>
                </a:solidFill>
              </a:rPr>
              <a:t>литература</a:t>
            </a:r>
            <a:endParaRPr lang="en-US" sz="1700" dirty="0">
              <a:solidFill>
                <a:srgbClr val="0E042C"/>
              </a:solidFill>
            </a:endParaRPr>
          </a:p>
        </p:txBody>
      </p:sp>
      <p:pic>
        <p:nvPicPr>
          <p:cNvPr id="6" name="Объект 5" descr="Изображение выглядит как человек, стена, внутренний, одежда&#10;&#10;Автоматически созданное описание">
            <a:extLst>
              <a:ext uri="{FF2B5EF4-FFF2-40B4-BE49-F238E27FC236}">
                <a16:creationId xmlns:a16="http://schemas.microsoft.com/office/drawing/2014/main" xmlns="" id="{527F17AF-FB5B-4AF7-8C13-C04D1DCE20F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6" r="1602"/>
          <a:stretch/>
        </p:blipFill>
        <p:spPr>
          <a:xfrm>
            <a:off x="5102975" y="632145"/>
            <a:ext cx="3704867" cy="508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155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8D4C66-C714-4F95-B3A8-DC16445B1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Преподаваемые курсы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D82E837-B1C2-4EE2-B3D6-C47729687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700" dirty="0">
                <a:solidFill>
                  <a:srgbClr val="0E042C"/>
                </a:solidFill>
              </a:rPr>
              <a:t>Общий английский язык</a:t>
            </a:r>
          </a:p>
          <a:p>
            <a:r>
              <a:rPr lang="ru-RU" sz="1700" dirty="0">
                <a:solidFill>
                  <a:srgbClr val="0E042C"/>
                </a:solidFill>
              </a:rPr>
              <a:t>Профессионально-ориентированный перевод</a:t>
            </a:r>
          </a:p>
          <a:p>
            <a:r>
              <a:rPr lang="ru-RU" sz="1700" dirty="0">
                <a:solidFill>
                  <a:srgbClr val="0E042C"/>
                </a:solidFill>
              </a:rPr>
              <a:t>Профессиональный английский язык (инженерная деятельность, естественные и технические науки)</a:t>
            </a:r>
          </a:p>
          <a:p>
            <a:r>
              <a:rPr lang="ru-RU" sz="1700" dirty="0">
                <a:solidFill>
                  <a:srgbClr val="0E042C"/>
                </a:solidFill>
              </a:rPr>
              <a:t>Стилистика английского языка</a:t>
            </a:r>
          </a:p>
          <a:p>
            <a:r>
              <a:rPr lang="ru-RU" sz="1700" dirty="0">
                <a:solidFill>
                  <a:srgbClr val="0E042C"/>
                </a:solidFill>
              </a:rPr>
              <a:t>Устный перевод</a:t>
            </a:r>
          </a:p>
        </p:txBody>
      </p:sp>
    </p:spTree>
    <p:extLst>
      <p:ext uri="{BB962C8B-B14F-4D97-AF65-F5344CB8AC3E}">
        <p14:creationId xmlns:p14="http://schemas.microsoft.com/office/powerpoint/2010/main" val="1891836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DC0776F-59FD-473D-8CF2-331C43D43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Научные</a:t>
            </a:r>
            <a:r>
              <a:rPr lang="ru-RU" dirty="0"/>
              <a:t>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интересы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83ADC97-F2FE-41CD-BB5A-66018DEFE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700" dirty="0">
                <a:solidFill>
                  <a:srgbClr val="0E042C"/>
                </a:solidFill>
              </a:rPr>
              <a:t>Сравнительно-историческое языкознание</a:t>
            </a:r>
          </a:p>
          <a:p>
            <a:r>
              <a:rPr lang="ru-RU" sz="1700" dirty="0">
                <a:solidFill>
                  <a:srgbClr val="0E042C"/>
                </a:solidFill>
              </a:rPr>
              <a:t>Этимология</a:t>
            </a:r>
          </a:p>
          <a:p>
            <a:r>
              <a:rPr lang="ru-RU" sz="1700" dirty="0" err="1">
                <a:solidFill>
                  <a:srgbClr val="0E042C"/>
                </a:solidFill>
              </a:rPr>
              <a:t>Лингвокультурология</a:t>
            </a:r>
            <a:endParaRPr lang="ru-RU" sz="1700" dirty="0">
              <a:solidFill>
                <a:srgbClr val="0E042C"/>
              </a:solidFill>
            </a:endParaRPr>
          </a:p>
          <a:p>
            <a:r>
              <a:rPr lang="ru-RU" sz="1700" dirty="0" err="1">
                <a:solidFill>
                  <a:srgbClr val="0E042C"/>
                </a:solidFill>
              </a:rPr>
              <a:t>Лингвострановедение</a:t>
            </a:r>
            <a:endParaRPr lang="ru-RU" sz="1700" dirty="0">
              <a:solidFill>
                <a:srgbClr val="0E042C"/>
              </a:solidFill>
            </a:endParaRPr>
          </a:p>
          <a:p>
            <a:r>
              <a:rPr lang="ru-RU" sz="1700" dirty="0">
                <a:solidFill>
                  <a:srgbClr val="0E042C"/>
                </a:solidFill>
              </a:rPr>
              <a:t>Обучение последовательному и синхронному переводу</a:t>
            </a:r>
          </a:p>
          <a:p>
            <a:r>
              <a:rPr lang="ru-RU" sz="1700" dirty="0">
                <a:solidFill>
                  <a:srgbClr val="0E042C"/>
                </a:solidFill>
              </a:rPr>
              <a:t>Развитие коммуникации у детей с диагнозом «аутизм»</a:t>
            </a:r>
          </a:p>
        </p:txBody>
      </p:sp>
    </p:spTree>
    <p:extLst>
      <p:ext uri="{BB962C8B-B14F-4D97-AF65-F5344CB8AC3E}">
        <p14:creationId xmlns:p14="http://schemas.microsoft.com/office/powerpoint/2010/main" val="2063538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145DAF0-171E-4DFE-BFA3-753056CBA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Контакты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5DB02DB-727B-4BCB-A791-2E74553A4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700" dirty="0">
                <a:solidFill>
                  <a:srgbClr val="0E042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mir-annie@yandex.ru</a:t>
            </a:r>
            <a:endParaRPr lang="en-US" sz="1700" dirty="0">
              <a:solidFill>
                <a:srgbClr val="0E042C"/>
              </a:solidFill>
            </a:endParaRPr>
          </a:p>
          <a:p>
            <a:r>
              <a:rPr lang="en-US" sz="1700" dirty="0">
                <a:solidFill>
                  <a:srgbClr val="0E042C"/>
                </a:solidFill>
              </a:rPr>
              <a:t>WhatsApp +79609705937</a:t>
            </a:r>
            <a:endParaRPr lang="ru-RU" sz="1700" dirty="0">
              <a:solidFill>
                <a:srgbClr val="0E042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08460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</TotalTime>
  <Words>94</Words>
  <Application>Microsoft Office PowerPoint</Application>
  <PresentationFormat>Произвольный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Анна Николаевна Панамарёва</vt:lpstr>
      <vt:lpstr>Образование</vt:lpstr>
      <vt:lpstr>Преподаваемые курсы</vt:lpstr>
      <vt:lpstr>Научные интересы</vt:lpstr>
      <vt:lpstr>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Анна Николаевна Панамарёва</dc:title>
  <dc:creator>Анна Панамарёва</dc:creator>
  <cp:lastModifiedBy>Olga</cp:lastModifiedBy>
  <cp:revision>1</cp:revision>
  <dcterms:created xsi:type="dcterms:W3CDTF">2021-10-24T14:54:42Z</dcterms:created>
  <dcterms:modified xsi:type="dcterms:W3CDTF">2021-10-29T03:03:02Z</dcterms:modified>
</cp:coreProperties>
</file>