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D1AE842-3BB6-4468-8153-2D184A764BBC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00AAC49-156E-4E99-B929-29FAB2F2C4A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0"/>
            <a:ext cx="2270272" cy="306896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717032"/>
            <a:ext cx="7358114" cy="121444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Игна Ольга Николаевна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доктор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педагогических наук,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доцент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791" y="1"/>
            <a:ext cx="2202321" cy="3068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416824" cy="720080"/>
          </a:xfrm>
        </p:spPr>
        <p:txBody>
          <a:bodyPr>
            <a:normAutofit/>
          </a:bodyPr>
          <a:lstStyle/>
          <a:p>
            <a:pPr algn="ctr"/>
            <a:r>
              <a:rPr lang="ru-RU" sz="3600" b="1" cap="all" dirty="0" smtClean="0">
                <a:latin typeface="Times New Roman" pitchFamily="18" charset="0"/>
                <a:cs typeface="Times New Roman" pitchFamily="18" charset="0"/>
              </a:rPr>
              <a:t>Круг научных интересов:</a:t>
            </a:r>
            <a:endParaRPr lang="ru-RU" sz="3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870992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859340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Лингвистическая одарённость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способности к изучению иностранных языков.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Современные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тенденции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технологии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иноязычного образования.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Теория и методика профессионального образования.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Теория и методика обучения иностранным языкам.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Педагогический дизайн.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Методическая подготовка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учителей/преподавателей иностранных языков.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Технологизация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образования.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Социокультурный подход в обучении иностранным языкам.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632848" cy="648072"/>
          </a:xfrm>
        </p:spPr>
        <p:txBody>
          <a:bodyPr>
            <a:noAutofit/>
          </a:bodyPr>
          <a:lstStyle/>
          <a:p>
            <a:pPr algn="ctr"/>
            <a:r>
              <a:rPr lang="ru-RU" sz="3200" b="1" cap="all" dirty="0" smtClean="0">
                <a:latin typeface="Times New Roman" pitchFamily="18" charset="0"/>
                <a:cs typeface="Times New Roman" pitchFamily="18" charset="0"/>
              </a:rPr>
              <a:t>Научная квалификация</a:t>
            </a:r>
            <a:r>
              <a:rPr lang="ru-RU" sz="3600" b="1" cap="all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cap="all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052736"/>
            <a:ext cx="7543800" cy="439248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 smtClean="0"/>
              <a:t>Учёная </a:t>
            </a:r>
            <a:r>
              <a:rPr lang="ru-RU" sz="2000" dirty="0"/>
              <a:t>степень: доктор педагогических наук (2014 год, шифр специальности 13.00.08)</a:t>
            </a:r>
          </a:p>
          <a:p>
            <a:pPr algn="just">
              <a:spcBef>
                <a:spcPts val="0"/>
              </a:spcBef>
            </a:pPr>
            <a:r>
              <a:rPr lang="ru-RU" sz="2000" dirty="0"/>
              <a:t>Учёное звание: доцент </a:t>
            </a:r>
            <a:r>
              <a:rPr lang="ru-RU" sz="2000" u="sng" dirty="0"/>
              <a:t>(</a:t>
            </a:r>
            <a:r>
              <a:rPr lang="ru-RU" sz="2000" dirty="0"/>
              <a:t>2007 год, по кафедре теории и методики преподавания иностранных языков)</a:t>
            </a:r>
          </a:p>
          <a:p>
            <a:pPr algn="just">
              <a:spcBef>
                <a:spcPts val="0"/>
              </a:spcBef>
            </a:pPr>
            <a:r>
              <a:rPr lang="ru-RU" sz="2000" dirty="0"/>
              <a:t>Общее число публикаций: 122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/>
              <a:t>      в </a:t>
            </a:r>
            <a:r>
              <a:rPr lang="ru-RU" sz="2000" dirty="0"/>
              <a:t>том числе: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/>
              <a:t>       научных 104 (из них 7 монографий)</a:t>
            </a:r>
            <a:endParaRPr lang="ru-RU" sz="20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/>
              <a:t>      учебно-методических </a:t>
            </a:r>
            <a:r>
              <a:rPr lang="ru-RU" sz="2000" dirty="0"/>
              <a:t>(общее число/с грифами) 18/2</a:t>
            </a:r>
          </a:p>
          <a:p>
            <a:pPr algn="just">
              <a:spcBef>
                <a:spcPts val="0"/>
              </a:spcBef>
            </a:pPr>
            <a:r>
              <a:rPr lang="ru-RU" sz="2000" dirty="0"/>
              <a:t>Число статей в журналах из перечня ВАК: 43</a:t>
            </a:r>
          </a:p>
          <a:p>
            <a:pPr algn="just">
              <a:spcBef>
                <a:spcPts val="0"/>
              </a:spcBef>
            </a:pPr>
            <a:r>
              <a:rPr lang="ru-RU" sz="2000" dirty="0"/>
              <a:t>Член Диссертационного совета «НИ ТГУ. 13.01»</a:t>
            </a:r>
          </a:p>
          <a:p>
            <a:pPr algn="just">
              <a:spcBef>
                <a:spcPts val="0"/>
              </a:spcBef>
            </a:pPr>
            <a:r>
              <a:rPr lang="ru-RU" sz="2000" dirty="0"/>
              <a:t>Член редколлегии журналов «Филологические науки. Вопросы теории и практики» (г. Тамбов); «Вопросы методики преподавания в вузе» (г. Санкт-Петербург)</a:t>
            </a:r>
          </a:p>
          <a:p>
            <a:pPr algn="just">
              <a:spcBef>
                <a:spcPts val="0"/>
              </a:spcBef>
              <a:buNone/>
            </a:pPr>
            <a:endParaRPr lang="ru-RU" sz="2000" b="1" i="1" dirty="0" smtClean="0"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ru-RU" sz="2000" b="1" dirty="0" smtClean="0">
                <a:cs typeface="Times New Roman" pitchFamily="18" charset="0"/>
              </a:rPr>
              <a:t> </a:t>
            </a:r>
            <a:endParaRPr lang="ru-RU" sz="2000" b="1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29618" cy="654032"/>
          </a:xfrm>
        </p:spPr>
        <p:txBody>
          <a:bodyPr>
            <a:normAutofit/>
          </a:bodyPr>
          <a:lstStyle/>
          <a:p>
            <a:pPr algn="ctr"/>
            <a:r>
              <a:rPr lang="ru-RU" sz="3200" b="1" cap="all" dirty="0">
                <a:latin typeface="Times New Roman" pitchFamily="18" charset="0"/>
                <a:cs typeface="Times New Roman" pitchFamily="18" charset="0"/>
              </a:rPr>
              <a:t>Темы для </a:t>
            </a:r>
            <a:r>
              <a:rPr lang="ru-RU" sz="3200" b="1" cap="all" dirty="0" smtClean="0">
                <a:latin typeface="Times New Roman" pitchFamily="18" charset="0"/>
                <a:cs typeface="Times New Roman" pitchFamily="18" charset="0"/>
              </a:rPr>
              <a:t>исследования:</a:t>
            </a:r>
            <a:endParaRPr lang="ru-RU" sz="3200" cap="all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7"/>
            <a:ext cx="8424936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/>
              <a:t>Интеграция культурологического </a:t>
            </a:r>
            <a:r>
              <a:rPr lang="ru-RU" dirty="0"/>
              <a:t>и технологического подходов в </a:t>
            </a:r>
            <a:r>
              <a:rPr lang="ru-RU" dirty="0" smtClean="0"/>
              <a:t>иноязычном образовании.</a:t>
            </a:r>
            <a:endParaRPr lang="ru-RU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Становление отечественной методики обучения иностранным языкам (ранний советский период).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Межкультурный аспект содержания отечественных УМК по иностранному языку для общеобразовательных школ.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/>
              <a:t>Социокультурный </a:t>
            </a:r>
            <a:r>
              <a:rPr lang="ru-RU" dirty="0"/>
              <a:t>компонент содержания учебников по </a:t>
            </a:r>
            <a:r>
              <a:rPr lang="ru-RU" dirty="0" smtClean="0"/>
              <a:t>английскому </a:t>
            </a:r>
            <a:r>
              <a:rPr lang="ru-RU" dirty="0"/>
              <a:t>языку для </a:t>
            </a:r>
            <a:r>
              <a:rPr lang="ru-RU" dirty="0" smtClean="0"/>
              <a:t>студентов неязыковых направлений подготовки.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dirty="0" smtClean="0"/>
              <a:t>Изменение </a:t>
            </a:r>
            <a:r>
              <a:rPr lang="ru-RU" dirty="0"/>
              <a:t>статуса </a:t>
            </a:r>
            <a:r>
              <a:rPr lang="ru-RU" dirty="0" smtClean="0"/>
              <a:t>учебного предмета </a:t>
            </a:r>
            <a:r>
              <a:rPr lang="ru-RU" dirty="0"/>
              <a:t>«Иностранный язык» в России (XX-XXI вв</a:t>
            </a:r>
            <a:r>
              <a:rPr lang="ru-RU" dirty="0" smtClean="0"/>
              <a:t>.).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mtClean="0"/>
              <a:t>Качество </a:t>
            </a:r>
            <a:r>
              <a:rPr lang="ru-RU" dirty="0"/>
              <a:t>методической подготовки </a:t>
            </a:r>
            <a:r>
              <a:rPr lang="ru-RU" dirty="0" smtClean="0"/>
              <a:t>преподавателей иностранного </a:t>
            </a:r>
            <a:r>
              <a:rPr lang="ru-RU" dirty="0"/>
              <a:t>языка: критерии </a:t>
            </a:r>
            <a:r>
              <a:rPr lang="ru-RU" dirty="0" smtClean="0"/>
              <a:t>оценивания и </a:t>
            </a:r>
            <a:r>
              <a:rPr lang="ru-RU" dirty="0"/>
              <a:t>основы </a:t>
            </a:r>
            <a:r>
              <a:rPr lang="ru-RU" dirty="0" smtClean="0"/>
              <a:t>оптимизации.</a:t>
            </a:r>
            <a:endParaRPr lang="ru-RU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Контактная информация: </a:t>
            </a:r>
            <a:r>
              <a:rPr lang="en-US" dirty="0" smtClean="0"/>
              <a:t>e-mail: onigna@tspu.edu.ru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17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311</TotalTime>
  <Words>236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NewsPrint</vt:lpstr>
      <vt:lpstr>Презентация PowerPoint</vt:lpstr>
      <vt:lpstr>Круг научных интересов:</vt:lpstr>
      <vt:lpstr>Научная квалификация:</vt:lpstr>
      <vt:lpstr>Темы для исследования: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Olga</cp:lastModifiedBy>
  <cp:revision>19</cp:revision>
  <dcterms:created xsi:type="dcterms:W3CDTF">2018-11-06T03:49:39Z</dcterms:created>
  <dcterms:modified xsi:type="dcterms:W3CDTF">2020-10-05T08:44:23Z</dcterms:modified>
</cp:coreProperties>
</file>